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2" r:id="rId3"/>
    <p:sldId id="259" r:id="rId4"/>
    <p:sldId id="260" r:id="rId5"/>
    <p:sldId id="265" r:id="rId6"/>
    <p:sldId id="262" r:id="rId7"/>
    <p:sldId id="261" r:id="rId8"/>
    <p:sldId id="263" r:id="rId9"/>
    <p:sldId id="266" r:id="rId10"/>
    <p:sldId id="267" r:id="rId11"/>
    <p:sldId id="270" r:id="rId12"/>
    <p:sldId id="264" r:id="rId13"/>
    <p:sldId id="271" r:id="rId14"/>
    <p:sldId id="273" r:id="rId15"/>
    <p:sldId id="274" r:id="rId16"/>
    <p:sldId id="276" r:id="rId17"/>
    <p:sldId id="277" r:id="rId18"/>
    <p:sldId id="272" r:id="rId19"/>
    <p:sldId id="278" r:id="rId20"/>
    <p:sldId id="281" r:id="rId21"/>
  </p:sldIdLst>
  <p:sldSz cx="9144000" cy="6858000" type="screen4x3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969"/>
    <a:srgbClr val="F6A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4" d="100"/>
          <a:sy n="94" d="100"/>
        </p:scale>
        <p:origin x="-1386" y="-108"/>
      </p:cViewPr>
      <p:guideLst>
        <p:guide orient="horz" pos="2160"/>
        <p:guide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875600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59138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257550"/>
            <a:ext cx="795782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616D0-B376-4F0C-A013-6E71BCC00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224601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36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05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818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3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69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10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094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329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210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183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513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39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6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40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363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3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55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05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59138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7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 b="19973"/>
          <a:stretch/>
        </p:blipFill>
        <p:spPr bwMode="auto">
          <a:xfrm>
            <a:off x="-6584" y="1"/>
            <a:ext cx="915058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-38595"/>
            <a:ext cx="3888432" cy="6408712"/>
          </a:xfrm>
        </p:spPr>
        <p:txBody>
          <a:bodyPr>
            <a:normAutofit/>
          </a:bodyPr>
          <a:lstStyle/>
          <a:p>
            <a:r>
              <a:rPr lang="ru-RU" sz="6600" b="1" spc="3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КРИЗИС ТРЁХ ЛЕТ:</a:t>
            </a:r>
            <a:br>
              <a:rPr lang="ru-RU" sz="6600" b="1" spc="3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spc="3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пережить?</a:t>
            </a:r>
            <a:endParaRPr lang="ru-RU" b="1" spc="300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3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5040" b="98"/>
          <a:stretch/>
        </p:blipFill>
        <p:spPr bwMode="auto">
          <a:xfrm flipH="1">
            <a:off x="0" y="0"/>
            <a:ext cx="87484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6"/>
          <a:stretch/>
        </p:blipFill>
        <p:spPr bwMode="auto">
          <a:xfrm>
            <a:off x="5248894" y="0"/>
            <a:ext cx="3895106" cy="68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9976"/>
            <a:ext cx="7128792" cy="1268760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РЕВНОСТЬ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20618" y="1275439"/>
            <a:ext cx="3744416" cy="432048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Обычное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явление там, где есть несколько детей. При этом трехлетний ребенок может считать, что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его брат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или сестричка не имеют никаких прав в этой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семье.</a:t>
            </a:r>
          </a:p>
        </p:txBody>
      </p:sp>
    </p:spTree>
    <p:extLst>
      <p:ext uri="{BB962C8B-B14F-4D97-AF65-F5344CB8AC3E}">
        <p14:creationId xmlns:p14="http://schemas.microsoft.com/office/powerpoint/2010/main" val="423650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/>
          <a:stretch/>
        </p:blipFill>
        <p:spPr bwMode="auto">
          <a:xfrm>
            <a:off x="0" y="1"/>
            <a:ext cx="7164288" cy="687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1"/>
          <a:stretch/>
        </p:blipFill>
        <p:spPr bwMode="auto">
          <a:xfrm>
            <a:off x="6092042" y="-2583"/>
            <a:ext cx="3051958" cy="68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99654" y="188640"/>
            <a:ext cx="6984776" cy="1268760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ПРОТЕСТ-БУНТ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64088" y="1556792"/>
            <a:ext cx="3960440" cy="489654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Споры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 взрослыми становятся постоянным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явлением.</a:t>
            </a:r>
          </a:p>
        </p:txBody>
      </p:sp>
    </p:spTree>
    <p:extLst>
      <p:ext uri="{BB962C8B-B14F-4D97-AF65-F5344CB8AC3E}">
        <p14:creationId xmlns:p14="http://schemas.microsoft.com/office/powerpoint/2010/main" val="34389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t="299" b="495"/>
          <a:stretch/>
        </p:blipFill>
        <p:spPr bwMode="auto">
          <a:xfrm>
            <a:off x="0" y="-1"/>
            <a:ext cx="8316416" cy="687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/>
          <a:stretch/>
        </p:blipFill>
        <p:spPr bwMode="auto">
          <a:xfrm>
            <a:off x="4824861" y="-1"/>
            <a:ext cx="4319141" cy="687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-1"/>
            <a:ext cx="7128792" cy="1268760"/>
          </a:xfrm>
        </p:spPr>
        <p:txBody>
          <a:bodyPr>
            <a:normAutofit fontScale="90000"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ОБЕСЦЕНИВАНИЕ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20618" y="1275439"/>
            <a:ext cx="3744416" cy="432048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То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, что раньше интересовало, уже не нужно. В этот период ваш малыш может начать говорить плохие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слова,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ломать любимые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игрушки.</a:t>
            </a:r>
          </a:p>
        </p:txBody>
      </p:sp>
    </p:spTree>
    <p:extLst>
      <p:ext uri="{BB962C8B-B14F-4D97-AF65-F5344CB8AC3E}">
        <p14:creationId xmlns:p14="http://schemas.microsoft.com/office/powerpoint/2010/main" val="34128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30" r="19025"/>
          <a:stretch/>
        </p:blipFill>
        <p:spPr bwMode="auto">
          <a:xfrm>
            <a:off x="4283968" y="1578458"/>
            <a:ext cx="4680520" cy="486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8477" y="1793063"/>
            <a:ext cx="4353525" cy="4896544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Поощряйте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все стремления ребенка познать себя и свои возможности. Рисуйте с ним, играйте, разговаривайте, спрашивайте его 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мнение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ru-RU" sz="6000" b="1" spc="300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преодолеть этот </a:t>
            </a:r>
            <a:r>
              <a:rPr lang="ru-RU" sz="6000" b="1" spc="300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период?</a:t>
            </a:r>
            <a:endParaRPr lang="ru-RU" sz="4000" b="1" spc="300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59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6" r="8614"/>
          <a:stretch/>
        </p:blipFill>
        <p:spPr bwMode="auto">
          <a:xfrm>
            <a:off x="0" y="1412776"/>
            <a:ext cx="4588190" cy="371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355976" y="1532985"/>
            <a:ext cx="4612292" cy="4896544"/>
          </a:xfrm>
        </p:spPr>
        <p:txBody>
          <a:bodyPr>
            <a:noAutofit/>
          </a:bodyPr>
          <a:lstStyle/>
          <a:p>
            <a:pPr algn="r"/>
            <a:r>
              <a:rPr lang="ru-RU" sz="28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Если ребенок хочет самостоятельности — дайте ему возможность делать что-то своими руками, почувствовать свою значимость. Если не получилось, не ругайте — хвалите за попытку и дайте понять, что в следующий раз </a:t>
            </a:r>
            <a:r>
              <a:rPr lang="ru-RU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получится.</a:t>
            </a:r>
            <a:endParaRPr lang="ru-RU" sz="28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144000" cy="1268760"/>
          </a:xfrm>
        </p:spPr>
        <p:txBody>
          <a:bodyPr>
            <a:noAutofit/>
          </a:bodyPr>
          <a:lstStyle/>
          <a:p>
            <a:r>
              <a:rPr lang="ru-RU" b="1" spc="300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преодолеть этот </a:t>
            </a:r>
            <a:r>
              <a:rPr lang="ru-RU" b="1" spc="300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период?</a:t>
            </a:r>
            <a:endParaRPr lang="ru-RU" sz="2800" b="1" spc="300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0885" y="5177317"/>
            <a:ext cx="4408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 делайте сами то, что не вышло у ребенка. Это </a:t>
            </a:r>
            <a:r>
              <a:rPr lang="ru-RU" sz="2400" b="1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может </a:t>
            </a:r>
            <a:r>
              <a:rPr lang="ru-RU" sz="2400" b="1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войти в </a:t>
            </a:r>
            <a:r>
              <a:rPr lang="ru-RU" sz="2400" b="1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привычку!</a:t>
            </a:r>
            <a:endParaRPr lang="ru-RU" sz="2400" b="1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30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3" r="12637"/>
          <a:stretch/>
        </p:blipFill>
        <p:spPr bwMode="auto">
          <a:xfrm>
            <a:off x="3923928" y="2924943"/>
            <a:ext cx="4986124" cy="392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396044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Запрещайте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разрешайте с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умом. Если не нарушаются ваши принципы, то выполните требование ребенка. </a:t>
            </a:r>
            <a:endParaRPr lang="ru-RU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ru-RU" sz="6000" b="1" spc="300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преодолеть этот </a:t>
            </a:r>
            <a:r>
              <a:rPr lang="ru-RU" sz="6000" b="1" spc="300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период?</a:t>
            </a:r>
            <a:endParaRPr lang="ru-RU" sz="4000" b="1" spc="300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9240" y="3546199"/>
            <a:ext cx="36846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Когда на какое-либо действие накладывается запрет, важно объяснить, почему так, а не иначе.</a:t>
            </a:r>
          </a:p>
        </p:txBody>
      </p:sp>
    </p:spTree>
    <p:extLst>
      <p:ext uri="{BB962C8B-B14F-4D97-AF65-F5344CB8AC3E}">
        <p14:creationId xmlns:p14="http://schemas.microsoft.com/office/powerpoint/2010/main" val="12200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396044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Выделяйте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хвалите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те черты характера в малыше, которые вам нравятся. Противоположные лучше не поддерживать вовсе. </a:t>
            </a:r>
            <a:endParaRPr lang="ru-RU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ru-RU" sz="6000" b="1" spc="300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преодолеть этот </a:t>
            </a:r>
            <a:r>
              <a:rPr lang="ru-RU" sz="6000" b="1" spc="300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период?</a:t>
            </a:r>
            <a:endParaRPr lang="ru-RU" sz="4000" b="1" spc="300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14152" r="14575"/>
          <a:stretch/>
        </p:blipFill>
        <p:spPr bwMode="auto">
          <a:xfrm>
            <a:off x="2699792" y="3717033"/>
            <a:ext cx="3816424" cy="314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5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84" y="2564905"/>
            <a:ext cx="5998416" cy="428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3960440"/>
          </a:xfrm>
        </p:spPr>
        <p:txBody>
          <a:bodyPr>
            <a:noAutofit/>
          </a:bodyPr>
          <a:lstStyle/>
          <a:p>
            <a:pPr lvl="0"/>
            <a:r>
              <a:rPr lang="ru-RU" sz="36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Истерикам потакать нельзя </a:t>
            </a:r>
            <a:r>
              <a:rPr lang="ru-RU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—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ru-RU" sz="6000" b="1" spc="300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преодолеть этот </a:t>
            </a:r>
            <a:r>
              <a:rPr lang="ru-RU" sz="6000" b="1" spc="300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период?</a:t>
            </a:r>
            <a:endParaRPr lang="ru-RU" sz="4000" b="1" spc="300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354617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3200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единственная возможность предотвратить или прекратить истерику — переключить внимание на что-то другое.</a:t>
            </a:r>
          </a:p>
        </p:txBody>
      </p:sp>
    </p:spTree>
    <p:extLst>
      <p:ext uri="{BB962C8B-B14F-4D97-AF65-F5344CB8AC3E}">
        <p14:creationId xmlns:p14="http://schemas.microsoft.com/office/powerpoint/2010/main" val="9696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76057"/>
            <a:ext cx="5976664" cy="398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9728" y="1772816"/>
            <a:ext cx="8602753" cy="489654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Показывайте </a:t>
            </a:r>
            <a:r>
              <a:rPr lang="ru-RU" sz="36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 всем пример ребенку сами</a:t>
            </a:r>
            <a:r>
              <a:rPr lang="ru-RU" sz="3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9144000" cy="1268760"/>
          </a:xfrm>
        </p:spPr>
        <p:txBody>
          <a:bodyPr>
            <a:normAutofit fontScale="90000"/>
          </a:bodyPr>
          <a:lstStyle/>
          <a:p>
            <a:r>
              <a:rPr lang="ru-RU" sz="6000" b="1" spc="300" dirty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преодолеть этот </a:t>
            </a:r>
            <a:r>
              <a:rPr lang="ru-RU" sz="6000" b="1" spc="300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период?</a:t>
            </a:r>
            <a:endParaRPr lang="ru-RU" sz="4000" b="1" spc="300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4438" y="188640"/>
            <a:ext cx="9071992" cy="1268760"/>
          </a:xfrm>
        </p:spPr>
        <p:txBody>
          <a:bodyPr>
            <a:noAutofit/>
          </a:bodyPr>
          <a:lstStyle/>
          <a:p>
            <a:pPr algn="l"/>
            <a:r>
              <a:rPr lang="ru-RU" sz="3400" b="1" spc="3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Как НЕ надо вести себя родителям во время </a:t>
            </a:r>
            <a:r>
              <a:rPr lang="ru-RU" sz="3400" b="1" spc="3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кризиса ребёнка:</a:t>
            </a:r>
            <a:endParaRPr lang="ru-RU" sz="3400" b="1" spc="3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05" y="2653820"/>
            <a:ext cx="4319513" cy="420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1227" r="4682" b="17548"/>
          <a:stretch/>
        </p:blipFill>
        <p:spPr bwMode="auto">
          <a:xfrm>
            <a:off x="3779912" y="2564906"/>
            <a:ext cx="5364088" cy="429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2536" y="1628800"/>
            <a:ext cx="9145016" cy="3384376"/>
          </a:xfrm>
        </p:spPr>
        <p:txBody>
          <a:bodyPr>
            <a:normAutofit/>
          </a:bodyPr>
          <a:lstStyle/>
          <a:p>
            <a:pPr marL="603000"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/>
                <a:cs typeface="Times New Roman"/>
              </a:rPr>
              <a:t>Постоянно ругать и наказывать ребенка за все неприятные для вас проявления его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/>
                <a:cs typeface="Times New Roman"/>
              </a:rPr>
              <a:t>самостоятельности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/>
                <a:cs typeface="Times New Roman"/>
              </a:rPr>
              <a:t>.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-42414320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3000" lvl="0">
              <a:lnSpc>
                <a:spcPct val="115000"/>
              </a:lnSpc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/>
                <a:cs typeface="Times New Roman"/>
              </a:rPr>
              <a:t>Говорить «да», когда необходимо твердое «нет»;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marL="603000" lvl="0">
              <a:lnSpc>
                <a:spcPct val="115000"/>
              </a:lnSpc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Times New Roman"/>
                <a:cs typeface="Times New Roman"/>
              </a:rPr>
              <a:t>Потакать любому желанию ребенка, даже если оно противоречит вашему собственному.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marL="457200" lvl="0" indent="-360000" algn="ctr">
              <a:spcBef>
                <a:spcPct val="20000"/>
              </a:spcBef>
              <a:buFont typeface="Wingdings" panose="05000000000000000000" pitchFamily="2" charset="2"/>
              <a:buChar char="q"/>
            </a:pPr>
            <a:endParaRPr lang="ru-RU"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4438" y="3063139"/>
            <a:ext cx="465961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Говорить «да», когда необходимо твердое «нет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».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Потакать любому желанию ребенка, даже если оно противоречит вашему собственному.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21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0648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Ребенок развивается, а всякому процессу развития свойственны скачкообразные переходы - кризисы. Они необходимы, поскольку это движущая сила развития.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течении трех лет жизни, ребенок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меняется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столь сильно, как ни на </a:t>
            </a: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одном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последующем этапе.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«Кризис 3-ех лет» - определение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условное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 У одних начинается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 года 10 месяцев, у других –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 года 6 месяцев.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 трем годам у ребенка в большей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или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меньшей степени формируется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характер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свое индивидуальное </a:t>
            </a:r>
            <a:endParaRPr lang="ru-RU" sz="2000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 fontAlgn="base">
              <a:spcBef>
                <a:spcPct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отношение 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 </a:t>
            </a:r>
            <a:r>
              <a:rPr lang="ru-RU" sz="20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миру.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407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r="26251"/>
          <a:stretch/>
        </p:blipFill>
        <p:spPr bwMode="auto">
          <a:xfrm flipH="1">
            <a:off x="107504" y="1124744"/>
            <a:ext cx="2908732" cy="570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r="19371"/>
          <a:stretch/>
        </p:blipFill>
        <p:spPr bwMode="auto">
          <a:xfrm flipH="1">
            <a:off x="5580114" y="0"/>
            <a:ext cx="3927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700809"/>
            <a:ext cx="4536504" cy="4290404"/>
          </a:xfrm>
        </p:spPr>
        <p:txBody>
          <a:bodyPr>
            <a:noAutofit/>
          </a:bodyPr>
          <a:lstStyle/>
          <a:p>
            <a:r>
              <a:rPr lang="ru-RU" b="1" spc="3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 </a:t>
            </a:r>
            <a:r>
              <a:rPr lang="ru-RU" b="1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помните — всё </a:t>
            </a:r>
            <a:r>
              <a:rPr lang="ru-RU" b="1" spc="3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проходит</a:t>
            </a:r>
            <a:r>
              <a:rPr lang="ru-RU" b="1" spc="3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0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5" r="34008"/>
          <a:stretch/>
        </p:blipFill>
        <p:spPr bwMode="auto">
          <a:xfrm>
            <a:off x="6588226" y="856258"/>
            <a:ext cx="2032193" cy="600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89727" y="1268760"/>
            <a:ext cx="6264696" cy="5400600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алыш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начинает ощущать себя 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отдельным от взрослого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человеком, 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личностью со своими потребностями. </a:t>
            </a:r>
          </a:p>
          <a:p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ru-RU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ru-RU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ru-RU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три года приходит осознание собственных границ — что можно, а что нельзя, что плохо, а что — </a:t>
            </a:r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хорошо</a:t>
            </a:r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1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Что это такое?</a:t>
            </a:r>
            <a:endParaRPr lang="ru-RU" sz="4000" b="1" spc="300" dirty="0">
              <a:solidFill>
                <a:srgbClr val="F1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3" y="3068960"/>
            <a:ext cx="50711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три года начинает активно развиваться волевая и чувственная сфера новой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14325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2" r="11371"/>
          <a:stretch/>
        </p:blipFill>
        <p:spPr bwMode="auto">
          <a:xfrm>
            <a:off x="3275856" y="3103573"/>
            <a:ext cx="3024336" cy="375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808403"/>
              </p:ext>
            </p:extLst>
          </p:nvPr>
        </p:nvGraphicFramePr>
        <p:xfrm>
          <a:off x="323528" y="2111853"/>
          <a:ext cx="8496944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392488"/>
              </a:tblGrid>
              <a:tr h="4216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СТРОПТИВОСТЬ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НЕГАТИВИЗМ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СВОЕВОЛИЕ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УПРЯМСТВО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r"/>
                      <a:endParaRPr lang="ru-RU" sz="1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ОБЕСЦЕНИВАНИЕПРОТЕСТ-БУНТ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ДЕСПОТИЗМ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РЕВНОСТЬ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F81B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r"/>
                      <a:endParaRPr lang="ru-RU" sz="1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728192"/>
          </a:xfrm>
        </p:spPr>
        <p:txBody>
          <a:bodyPr>
            <a:noAutofit/>
          </a:bodyPr>
          <a:lstStyle/>
          <a:p>
            <a:r>
              <a:rPr lang="ru-RU" sz="4800" b="1" spc="300" dirty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Существует восемь основных признаков:</a:t>
            </a:r>
            <a:endParaRPr lang="ru-RU" sz="32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r="1"/>
          <a:stretch/>
        </p:blipFill>
        <p:spPr bwMode="auto">
          <a:xfrm>
            <a:off x="2" y="0"/>
            <a:ext cx="7125855" cy="688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6"/>
          <a:stretch/>
        </p:blipFill>
        <p:spPr bwMode="auto">
          <a:xfrm>
            <a:off x="5415148" y="0"/>
            <a:ext cx="37288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0"/>
            <a:ext cx="7128792" cy="1268760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НЕГАТИВИЗМ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8" name="Подзаголовок 3"/>
          <p:cNvSpPr txBox="1">
            <a:spLocks/>
          </p:cNvSpPr>
          <p:nvPr/>
        </p:nvSpPr>
        <p:spPr>
          <a:xfrm>
            <a:off x="4481090" y="1124744"/>
            <a:ext cx="4608513" cy="54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Ребенок начинает давать негативную оценку всего происходящего.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Любая ваша просьба часто воспринимается «в штыки». 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Главная задача — сделать наоборот и не так, как вы хотите. </a:t>
            </a:r>
          </a:p>
        </p:txBody>
      </p:sp>
    </p:spTree>
    <p:extLst>
      <p:ext uri="{BB962C8B-B14F-4D97-AF65-F5344CB8AC3E}">
        <p14:creationId xmlns:p14="http://schemas.microsoft.com/office/powerpoint/2010/main" val="392146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4" r="4049" b="5698"/>
          <a:stretch/>
        </p:blipFill>
        <p:spPr bwMode="auto">
          <a:xfrm>
            <a:off x="0" y="0"/>
            <a:ext cx="8387408" cy="688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3"/>
          <a:stretch/>
        </p:blipFill>
        <p:spPr bwMode="auto">
          <a:xfrm>
            <a:off x="3657600" y="0"/>
            <a:ext cx="5486400" cy="688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36404" y="116632"/>
            <a:ext cx="7128792" cy="1268760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УПРЯМСТВО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923928" y="1844824"/>
            <a:ext cx="4608513" cy="43204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—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проявляется во всем. Ребенок делает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всё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возможное, чтобы его мнение начинали уважать, чтобы с ним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считались.</a:t>
            </a:r>
          </a:p>
        </p:txBody>
      </p:sp>
    </p:spTree>
    <p:extLst>
      <p:ext uri="{BB962C8B-B14F-4D97-AF65-F5344CB8AC3E}">
        <p14:creationId xmlns:p14="http://schemas.microsoft.com/office/powerpoint/2010/main" val="426870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5"/>
          <a:stretch/>
        </p:blipFill>
        <p:spPr bwMode="auto">
          <a:xfrm>
            <a:off x="-635258" y="1"/>
            <a:ext cx="8172400" cy="687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0"/>
          <a:stretch/>
        </p:blipFill>
        <p:spPr bwMode="auto">
          <a:xfrm>
            <a:off x="4762007" y="702"/>
            <a:ext cx="4381995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701"/>
            <a:ext cx="6588224" cy="1304699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СВОЕВОЛИЕ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Подзаголовок 3"/>
          <p:cNvSpPr txBox="1">
            <a:spLocks/>
          </p:cNvSpPr>
          <p:nvPr/>
        </p:nvSpPr>
        <p:spPr>
          <a:xfrm>
            <a:off x="4293708" y="1444068"/>
            <a:ext cx="4608513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Желание делать все самому в трехлетнем возрасте — это обычное дело.</a:t>
            </a:r>
          </a:p>
        </p:txBody>
      </p:sp>
    </p:spTree>
    <p:extLst>
      <p:ext uri="{BB962C8B-B14F-4D97-AF65-F5344CB8AC3E}">
        <p14:creationId xmlns:p14="http://schemas.microsoft.com/office/powerpoint/2010/main" val="3660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3"/>
          <a:stretch/>
        </p:blipFill>
        <p:spPr bwMode="auto">
          <a:xfrm>
            <a:off x="2" y="-27365"/>
            <a:ext cx="7755725" cy="691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1"/>
          <a:stretch/>
        </p:blipFill>
        <p:spPr bwMode="auto">
          <a:xfrm>
            <a:off x="5462650" y="0"/>
            <a:ext cx="3681351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7128792" cy="1268760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СТРОПТИВОСТЬ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932040" y="1556792"/>
            <a:ext cx="3960440" cy="489654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Выражается </a:t>
            </a: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не против вас в частности, а против сложившейся системы в семье, устоявшихся тонкостей воспитательного процесса.</a:t>
            </a:r>
            <a:endParaRPr lang="ru-RU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1" b="12413"/>
          <a:stretch/>
        </p:blipFill>
        <p:spPr bwMode="auto">
          <a:xfrm>
            <a:off x="0" y="-35589"/>
            <a:ext cx="7977102" cy="689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0"/>
          <a:stretch/>
        </p:blipFill>
        <p:spPr bwMode="auto">
          <a:xfrm>
            <a:off x="5355773" y="-35589"/>
            <a:ext cx="3788229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0"/>
            <a:ext cx="7128792" cy="1268760"/>
          </a:xfrm>
        </p:spPr>
        <p:txBody>
          <a:bodyPr>
            <a:normAutofit/>
          </a:bodyPr>
          <a:lstStyle/>
          <a:p>
            <a:r>
              <a:rPr lang="ru-RU" sz="6000" b="1" spc="300" dirty="0" smtClean="0">
                <a:solidFill>
                  <a:srgbClr val="F6AE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ДЕСПОТИЗМ</a:t>
            </a:r>
            <a:endParaRPr lang="ru-RU" sz="4000" b="1" spc="300" dirty="0">
              <a:solidFill>
                <a:srgbClr val="F6AE1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120618" y="1275439"/>
            <a:ext cx="3744416" cy="432048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Ч</a:t>
            </a: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асто </a:t>
            </a:r>
            <a:r>
              <a:rPr lang="ru-RU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бывает в семьях, где есть только один ребенок, на фоне потакания всегда и во </a:t>
            </a:r>
            <a:r>
              <a:rPr lang="ru-RU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всем.</a:t>
            </a:r>
          </a:p>
        </p:txBody>
      </p:sp>
    </p:spTree>
    <p:extLst>
      <p:ext uri="{BB962C8B-B14F-4D97-AF65-F5344CB8AC3E}">
        <p14:creationId xmlns:p14="http://schemas.microsoft.com/office/powerpoint/2010/main" val="29930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588</Words>
  <Application>Microsoft Office PowerPoint</Application>
  <PresentationFormat>Экран (4:3)</PresentationFormat>
  <Paragraphs>73</Paragraphs>
  <Slides>20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КРИЗИС ТРЁХ ЛЕТ: как пережить?</vt:lpstr>
      <vt:lpstr>Презентация PowerPoint</vt:lpstr>
      <vt:lpstr>Что это такое?</vt:lpstr>
      <vt:lpstr> Существует восемь основных признаков:</vt:lpstr>
      <vt:lpstr>НЕГАТИВИЗМ</vt:lpstr>
      <vt:lpstr>УПРЯМСТВО</vt:lpstr>
      <vt:lpstr>СВОЕВОЛИЕ</vt:lpstr>
      <vt:lpstr>СТРОПТИВОСТЬ</vt:lpstr>
      <vt:lpstr>ДЕСПОТИЗМ</vt:lpstr>
      <vt:lpstr>РЕВНОСТЬ</vt:lpstr>
      <vt:lpstr>ПРОТЕСТ-БУНТ</vt:lpstr>
      <vt:lpstr>ОБЕСЦЕНИВАНИЕ</vt:lpstr>
      <vt:lpstr>Как преодолеть этот период?</vt:lpstr>
      <vt:lpstr>Как преодолеть этот период?</vt:lpstr>
      <vt:lpstr>Как преодолеть этот период?</vt:lpstr>
      <vt:lpstr>Как преодолеть этот период?</vt:lpstr>
      <vt:lpstr>Как преодолеть этот период?</vt:lpstr>
      <vt:lpstr>Как преодолеть этот период?</vt:lpstr>
      <vt:lpstr>Как НЕ надо вести себя родителям во время кризиса ребёнка:</vt:lpstr>
      <vt:lpstr>И помните — всё проходит!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good admin</dc:creator>
  <cp:lastModifiedBy>Света</cp:lastModifiedBy>
  <cp:revision>27</cp:revision>
  <cp:lastPrinted>2022-09-29T22:02:03Z</cp:lastPrinted>
  <dcterms:created xsi:type="dcterms:W3CDTF">2022-09-29T16:44:14Z</dcterms:created>
  <dcterms:modified xsi:type="dcterms:W3CDTF">2022-10-31T09:52:24Z</dcterms:modified>
</cp:coreProperties>
</file>