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1" r:id="rId3"/>
    <p:sldId id="257" r:id="rId4"/>
    <p:sldId id="258" r:id="rId5"/>
    <p:sldId id="282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77" r:id="rId14"/>
    <p:sldId id="278" r:id="rId15"/>
    <p:sldId id="267" r:id="rId16"/>
    <p:sldId id="279" r:id="rId17"/>
    <p:sldId id="268" r:id="rId18"/>
    <p:sldId id="280" r:id="rId19"/>
    <p:sldId id="271" r:id="rId20"/>
    <p:sldId id="269" r:id="rId21"/>
    <p:sldId id="274" r:id="rId22"/>
    <p:sldId id="281" r:id="rId23"/>
    <p:sldId id="270" r:id="rId24"/>
    <p:sldId id="283" r:id="rId25"/>
    <p:sldId id="275" r:id="rId26"/>
    <p:sldId id="273" r:id="rId27"/>
    <p:sldId id="272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32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20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0686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3528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659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567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30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797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29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417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7326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490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A65B55D-C8CE-4C3E-9C2A-DF055E1969E1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4EDBB74-0701-47F2-8386-70678980B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0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microsoft.com/office/2007/relationships/hdphoto" Target="../media/hdphoto2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microsoft.com/office/2007/relationships/hdphoto" Target="../media/hdphoto29.wdp"/><Relationship Id="rId4" Type="http://schemas.openxmlformats.org/officeDocument/2006/relationships/image" Target="../media/image42.png"/><Relationship Id="rId9" Type="http://schemas.microsoft.com/office/2007/relationships/hdphoto" Target="../media/hdphoto3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microsoft.com/office/2007/relationships/hdphoto" Target="../media/hdphoto33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6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microsoft.com/office/2007/relationships/hdphoto" Target="../media/hdphoto38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7" Type="http://schemas.microsoft.com/office/2007/relationships/hdphoto" Target="../media/hdphoto4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microsoft.com/office/2007/relationships/hdphoto" Target="../media/hdphoto41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43.wdp"/><Relationship Id="rId7" Type="http://schemas.microsoft.com/office/2007/relationships/hdphoto" Target="../media/hdphoto4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microsoft.com/office/2007/relationships/hdphoto" Target="../media/hdphoto44.wdp"/><Relationship Id="rId4" Type="http://schemas.openxmlformats.org/officeDocument/2006/relationships/image" Target="../media/image57.png"/><Relationship Id="rId9" Type="http://schemas.microsoft.com/office/2007/relationships/hdphoto" Target="../media/hdphoto4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6.png"/><Relationship Id="rId3" Type="http://schemas.microsoft.com/office/2007/relationships/hdphoto" Target="../media/hdphoto47.wdp"/><Relationship Id="rId7" Type="http://schemas.microsoft.com/office/2007/relationships/hdphoto" Target="../media/hdphoto49.wdp"/><Relationship Id="rId12" Type="http://schemas.microsoft.com/office/2007/relationships/hdphoto" Target="../media/hdphoto51.wdp"/><Relationship Id="rId2" Type="http://schemas.openxmlformats.org/officeDocument/2006/relationships/image" Target="../media/image60.png"/><Relationship Id="rId16" Type="http://schemas.microsoft.com/office/2007/relationships/hdphoto" Target="../media/hdphoto5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65.jpeg"/><Relationship Id="rId5" Type="http://schemas.microsoft.com/office/2007/relationships/hdphoto" Target="../media/hdphoto48.wdp"/><Relationship Id="rId15" Type="http://schemas.openxmlformats.org/officeDocument/2006/relationships/image" Target="../media/image67.png"/><Relationship Id="rId10" Type="http://schemas.microsoft.com/office/2007/relationships/hdphoto" Target="../media/hdphoto50.wdp"/><Relationship Id="rId4" Type="http://schemas.openxmlformats.org/officeDocument/2006/relationships/image" Target="../media/image61.png"/><Relationship Id="rId9" Type="http://schemas.openxmlformats.org/officeDocument/2006/relationships/image" Target="../media/image64.jpeg"/><Relationship Id="rId14" Type="http://schemas.microsoft.com/office/2007/relationships/hdphoto" Target="../media/hdphoto5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jpe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hdphoto" Target="../media/hdphoto54.wdp"/><Relationship Id="rId7" Type="http://schemas.microsoft.com/office/2007/relationships/hdphoto" Target="../media/hdphoto5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microsoft.com/office/2007/relationships/hdphoto" Target="../media/hdphoto55.wdp"/><Relationship Id="rId4" Type="http://schemas.openxmlformats.org/officeDocument/2006/relationships/image" Target="../media/image69.png"/><Relationship Id="rId9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microsoft.com/office/2007/relationships/hdphoto" Target="../media/hdphoto17.wdp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siteapi.org/61DA-BBB85gxYYntapqxnsctIjI=/fit-in/1024x768/center/top/e5458352ae2d98d.s.siteapi.org/img/fc99586410aa72a2bfde245becd72caecdfeb38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242" y="2490219"/>
            <a:ext cx="2578019" cy="10850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siteapi.org/61DA-BBB85gxYYntapqxnsctIjI=/fit-in/1024x768/center/top/e5458352ae2d98d.s.siteapi.org/img/fc99586410aa72a2bfde245becd72caecdfeb38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64904"/>
            <a:ext cx="2569635" cy="1081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siteapi.org/61DA-BBB85gxYYntapqxnsctIjI=/fit-in/1024x768/center/top/e5458352ae2d98d.s.siteapi.org/img/fc99586410aa72a2bfde245becd72caecdfeb380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755" y="1988840"/>
            <a:ext cx="3598426" cy="15145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3140968"/>
            <a:ext cx="8229600" cy="2448272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Для родителей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chemeClr val="tx1"/>
                </a:solidFill>
              </a:rPr>
              <a:t>«Вот и стали мы взрослей…»</a:t>
            </a:r>
            <a:endParaRPr lang="ru-RU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11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При небольшой помощи взрослых умеют раздеваться (снимать колготки, носочки, шорты, обувь) и складывать одежду на стул. Одевание дается нам чуть сложнее, но мы еще учимся.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 descr="C:\Users\Sveta\Desktop\102APPLE\IMG_25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497" r="9247"/>
          <a:stretch/>
        </p:blipFill>
        <p:spPr bwMode="auto">
          <a:xfrm>
            <a:off x="755576" y="1933670"/>
            <a:ext cx="3877602" cy="206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veta\Desktop\102APPLE\IMG_25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78" t="16917" r="25870" b="16903"/>
          <a:stretch/>
        </p:blipFill>
        <p:spPr bwMode="auto">
          <a:xfrm>
            <a:off x="5796136" y="4222612"/>
            <a:ext cx="2170470" cy="236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veta\Desktop\102APPLE\IMG_25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45"/>
          <a:stretch/>
        </p:blipFill>
        <p:spPr bwMode="auto">
          <a:xfrm>
            <a:off x="755576" y="4222612"/>
            <a:ext cx="3877602" cy="2339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veta\Desktop\102APPLE\IMG_25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27" t="19596"/>
          <a:stretch/>
        </p:blipFill>
        <p:spPr bwMode="auto">
          <a:xfrm>
            <a:off x="5755834" y="1933670"/>
            <a:ext cx="2251074" cy="206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72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178" y="404664"/>
            <a:ext cx="8298285" cy="260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Образовательная деятельность</a:t>
            </a:r>
            <a:endParaRPr lang="ru-RU" sz="2400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В образовательной деятельности учились группировать предметы по цвету (6 основных цветов: красный, желтый, зеленый, синий, белый, черный), размеру (большой, маленький), форме (шар, куб). Называть один и много предметов.</a:t>
            </a:r>
            <a:r>
              <a:rPr lang="ru-RU" sz="2400" dirty="0">
                <a:latin typeface="Calibri"/>
                <a:ea typeface="Times New Roman"/>
                <a:cs typeface="Times New Roman"/>
              </a:rPr>
              <a:t> </a:t>
            </a:r>
            <a:endParaRPr lang="ru-RU" sz="2400" dirty="0" smtClean="0"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28891"/>
            <a:ext cx="2146300" cy="285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Sveta\Desktop\102APPLE\IMG_24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3587891" cy="269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03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Малыши знают и называют некоторых домашних и диких животных. Различают некоторые овощи, фрукты. Имеют элементарные представления о природных сезонных явлениях. </a:t>
            </a:r>
            <a:endParaRPr lang="ru-RU" dirty="0"/>
          </a:p>
        </p:txBody>
      </p:sp>
      <p:pic>
        <p:nvPicPr>
          <p:cNvPr id="7170" name="Picture 2" descr="C:\Users\Sveta\Desktop\102APPLE\IMG_2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8930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veta\Desktop\102APPLE\IMG_24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11451"/>
            <a:ext cx="293981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veta\Desktop\102APPLE\IMG_24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0259" y="1988840"/>
            <a:ext cx="3419872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veta\Desktop\102APPLE\IMG_249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00373"/>
            <a:ext cx="2736304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veta\Desktop\102APPLE\IMG_249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22522"/>
            <a:ext cx="2939819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41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Научились слушать доступные по содержанию стихи, сказки, рассказы. Самостоятельно рассматривать иллюстрации в книжках. Знают короткие стихотворения, </a:t>
            </a:r>
            <a:r>
              <a:rPr lang="ru-RU" sz="2400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потешки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 С помощью настольного театра сами играют и отображают знакомую сказку.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44" t="25273"/>
          <a:stretch/>
        </p:blipFill>
        <p:spPr bwMode="auto">
          <a:xfrm>
            <a:off x="3131840" y="2472859"/>
            <a:ext cx="2867245" cy="178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41" t="2642" b="8416"/>
          <a:stretch/>
        </p:blipFill>
        <p:spPr bwMode="auto">
          <a:xfrm>
            <a:off x="1043608" y="4437112"/>
            <a:ext cx="2910880" cy="2110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29" b="19196"/>
          <a:stretch/>
        </p:blipFill>
        <p:spPr bwMode="auto">
          <a:xfrm>
            <a:off x="4621894" y="4438831"/>
            <a:ext cx="2754381" cy="2109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84" t="23862" b="12966"/>
          <a:stretch/>
        </p:blipFill>
        <p:spPr bwMode="auto">
          <a:xfrm>
            <a:off x="539553" y="2472859"/>
            <a:ext cx="1584176" cy="1864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728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24936" cy="2209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Развитие детского творчества</a:t>
            </a:r>
            <a:endParaRPr lang="ru-RU" sz="2400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Дети знают, что карандашами, красками и кистью можно рисовать. Учились проводить горизонтальные и вертикальные и округлые линий. Учились рисовать нетрадиционными способами: ладошками, пальцами, ватными палочками и т.д.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182"/>
          <a:stretch/>
        </p:blipFill>
        <p:spPr bwMode="auto">
          <a:xfrm rot="5400000">
            <a:off x="336657" y="3083460"/>
            <a:ext cx="2926686" cy="2753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96"/>
          <a:stretch/>
        </p:blipFill>
        <p:spPr bwMode="auto">
          <a:xfrm>
            <a:off x="3491880" y="2996952"/>
            <a:ext cx="2753644" cy="2507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88513" y="3363688"/>
            <a:ext cx="2926687" cy="219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37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280920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Малыши познакомились с пластилином, умеют раскатывать комок пластилина прямыми и круговыми движениями кистей рук; отламывать от большого комка пластилина маленькие комочки, сплющивать их ладонями, размазывать по листу 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картона.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11123"/>
            <a:ext cx="3010267" cy="401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43" b="17531"/>
          <a:stretch/>
        </p:blipFill>
        <p:spPr bwMode="auto">
          <a:xfrm>
            <a:off x="4688679" y="2780928"/>
            <a:ext cx="3735264" cy="3078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46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378" y="260648"/>
            <a:ext cx="8352928" cy="2011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На музыкальном развитии</a:t>
            </a:r>
            <a:endParaRPr lang="ru-RU" sz="2400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Малыши активно включаются в совместную деятельность, воспроизводят танцевальные движения (хлопают, притоптывают, передают образы животных: медведя, зайца).</a:t>
            </a:r>
            <a:r>
              <a:rPr lang="ru-RU" sz="2000" dirty="0">
                <a:latin typeface="Calibri"/>
                <a:ea typeface="Times New Roman"/>
                <a:cs typeface="Times New Roman"/>
              </a:rPr>
              <a:t> </a:t>
            </a:r>
            <a:r>
              <a:rPr lang="ru-RU" sz="20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Ребятишки эмоционально реагируют на знакомые детские песни.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53940"/>
            <a:ext cx="2614974" cy="196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378" y="2290168"/>
            <a:ext cx="2615437" cy="196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268"/>
          <a:stretch/>
        </p:blipFill>
        <p:spPr bwMode="auto">
          <a:xfrm>
            <a:off x="6103056" y="4286802"/>
            <a:ext cx="2651138" cy="197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57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Познакомились с музыкальными инструментами. Малыши эмоционально реагируют на знакомые детские песни.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86" b="6639"/>
          <a:stretch/>
        </p:blipFill>
        <p:spPr bwMode="auto">
          <a:xfrm>
            <a:off x="2397049" y="4293096"/>
            <a:ext cx="4125431" cy="214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5636"/>
            <a:ext cx="3312368" cy="248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Sveta\Desktop\102APPLE\IMG_21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58" t="29658" r="5793"/>
          <a:stretch/>
        </p:blipFill>
        <p:spPr bwMode="auto">
          <a:xfrm>
            <a:off x="4707178" y="1634225"/>
            <a:ext cx="3612929" cy="220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49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80920" cy="2275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В конструктивной деятельности:</a:t>
            </a:r>
            <a:endParaRPr lang="ru-RU" sz="2400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В процессе игр с настольным и напольным строительным материалом дети познакомились с деталями (кубик, кирпичик, пластина, умеют сооружать элементарные постройки по образцу (предметы мебели, домики, заборчик, башенки, дорожки). И с удовольствием обыгрывают их.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97"/>
          <a:stretch/>
        </p:blipFill>
        <p:spPr bwMode="auto">
          <a:xfrm>
            <a:off x="323528" y="2706882"/>
            <a:ext cx="2470209" cy="266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49" t="12808" r="-852" b="17891"/>
          <a:stretch/>
        </p:blipFill>
        <p:spPr bwMode="auto">
          <a:xfrm>
            <a:off x="6191836" y="2996952"/>
            <a:ext cx="226859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16"/>
          <a:stretch/>
        </p:blipFill>
        <p:spPr bwMode="auto">
          <a:xfrm>
            <a:off x="3275856" y="4586763"/>
            <a:ext cx="2241516" cy="222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24" t="22712" r="6151" b="19153"/>
          <a:stretch/>
        </p:blipFill>
        <p:spPr bwMode="auto">
          <a:xfrm>
            <a:off x="3275856" y="2348880"/>
            <a:ext cx="2241516" cy="20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97"/>
          <a:stretch/>
        </p:blipFill>
        <p:spPr bwMode="auto">
          <a:xfrm>
            <a:off x="323528" y="2718114"/>
            <a:ext cx="2470209" cy="2666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16"/>
          <a:stretch/>
        </p:blipFill>
        <p:spPr bwMode="auto">
          <a:xfrm>
            <a:off x="3275856" y="4597995"/>
            <a:ext cx="2241516" cy="222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24" t="22712" r="6151" b="19153"/>
          <a:stretch/>
        </p:blipFill>
        <p:spPr bwMode="auto">
          <a:xfrm>
            <a:off x="3275856" y="2360112"/>
            <a:ext cx="2241516" cy="203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88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872" y="260648"/>
            <a:ext cx="8280920" cy="194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Игровая деятельность:</a:t>
            </a:r>
            <a:endParaRPr lang="ru-RU" sz="2400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Дети с удовольствием играют в дидактические, развивающие в игры. Складывают пирамидку, матрешку, собирают вкладыши, мозаику. Знают где находятся настольные игры, что играть с ними надо за столом, а потом убрать на место.</a:t>
            </a:r>
            <a:endParaRPr lang="ru-RU" sz="2000" dirty="0" smtClean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781" y="2338496"/>
            <a:ext cx="1679884" cy="2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29" r="10095"/>
          <a:stretch/>
        </p:blipFill>
        <p:spPr bwMode="auto">
          <a:xfrm>
            <a:off x="2916477" y="4866843"/>
            <a:ext cx="1605855" cy="170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99" t="6404" r="8198"/>
          <a:stretch/>
        </p:blipFill>
        <p:spPr bwMode="auto">
          <a:xfrm>
            <a:off x="5004048" y="4876525"/>
            <a:ext cx="1613784" cy="170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Sveta\Desktop\102APPLE\IMG_22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477" y="2328812"/>
            <a:ext cx="1677685" cy="223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Sveta\Desktop\102APPLE\IMG_223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87" t="2990" r="24113"/>
          <a:stretch/>
        </p:blipFill>
        <p:spPr bwMode="auto">
          <a:xfrm>
            <a:off x="5293078" y="2342798"/>
            <a:ext cx="1558840" cy="225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Sveta\Desktop\102APPLE\IMG_223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7" t="12290" r="37941" b="21916"/>
          <a:stretch/>
        </p:blipFill>
        <p:spPr bwMode="auto">
          <a:xfrm>
            <a:off x="7538381" y="2351745"/>
            <a:ext cx="1203187" cy="223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458" y="2328813"/>
            <a:ext cx="1679884" cy="22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77" r="18182"/>
          <a:stretch/>
        </p:blipFill>
        <p:spPr bwMode="auto">
          <a:xfrm>
            <a:off x="684349" y="4886208"/>
            <a:ext cx="1671097" cy="171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C:\Users\Sveta\Desktop\102APPLE\IMG_2463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47"/>
          <a:stretch/>
        </p:blipFill>
        <p:spPr bwMode="auto">
          <a:xfrm>
            <a:off x="7105613" y="4853686"/>
            <a:ext cx="1554808" cy="1721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57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107" y="404664"/>
            <a:ext cx="8280920" cy="1814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«Мы расскажем вам о том, как мы в садике своем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очень весело живем!»</a:t>
            </a:r>
            <a:endParaRPr lang="ru-RU" sz="2400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День начинается с утренней гимнастики.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Г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имнастику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мы проводим 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в игровой форме.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8" name="Picture 4" descr="C:\Users\Sveta\Desktop\102APPLE\IMG_24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9" b="6764"/>
          <a:stretch/>
        </p:blipFill>
        <p:spPr bwMode="auto">
          <a:xfrm>
            <a:off x="6846153" y="4365104"/>
            <a:ext cx="1960950" cy="2228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veta\Desktop\102APPLE\IMG_24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41" t="17835" r="3976" b="30739"/>
          <a:stretch/>
        </p:blipFill>
        <p:spPr bwMode="auto">
          <a:xfrm>
            <a:off x="467543" y="2255967"/>
            <a:ext cx="2320333" cy="200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veta\Desktop\102APPLE\IMG_24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40" t="21792" r="8216" b="25451"/>
          <a:stretch/>
        </p:blipFill>
        <p:spPr bwMode="auto">
          <a:xfrm>
            <a:off x="4139952" y="2218750"/>
            <a:ext cx="2388732" cy="200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veta\Desktop\102APPLE\IMG_248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77"/>
          <a:stretch/>
        </p:blipFill>
        <p:spPr bwMode="auto">
          <a:xfrm>
            <a:off x="2483768" y="4372862"/>
            <a:ext cx="2033516" cy="221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121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Овладели начальными навыками сюжетно-</a:t>
            </a:r>
            <a:r>
              <a:rPr lang="ru-RU" sz="2400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отобразительной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игры. Малыши переносят знакомые действия в игру. Врач – лечит, шофер – водит машину, парикмахер – подстригает, начинают использовать в игровой деятельности предметы-заместители. 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1777390" cy="236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69" t="30684" r="22463" b="16470"/>
          <a:stretch/>
        </p:blipFill>
        <p:spPr bwMode="auto">
          <a:xfrm>
            <a:off x="2411760" y="4280228"/>
            <a:ext cx="1760519" cy="238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4" t="14633" r="12145" b="8644"/>
          <a:stretch/>
        </p:blipFill>
        <p:spPr bwMode="auto">
          <a:xfrm>
            <a:off x="4572000" y="4293096"/>
            <a:ext cx="1811076" cy="236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Sveta\Desktop\102APPLE\IMG_24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92896"/>
            <a:ext cx="183620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veta\Desktop\102APPLE\IMG_24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43" t="6854" r="9128" b="35202"/>
          <a:stretch/>
        </p:blipFill>
        <p:spPr bwMode="auto">
          <a:xfrm>
            <a:off x="3419872" y="2060848"/>
            <a:ext cx="1952715" cy="198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49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Sveta\Desktop\102APPLE\IMG_25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31"/>
          <a:stretch/>
        </p:blipFill>
        <p:spPr bwMode="auto">
          <a:xfrm>
            <a:off x="4836537" y="3850608"/>
            <a:ext cx="2939819" cy="158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Sveta\Desktop\102APPLE\IMG_2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47750"/>
            <a:ext cx="1656184" cy="220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Sveta\Desktop\102APPLE\IMG_21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50"/>
          <a:stretch/>
        </p:blipFill>
        <p:spPr bwMode="auto">
          <a:xfrm>
            <a:off x="1619672" y="3863476"/>
            <a:ext cx="194240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veta\Desktop\101APPLE\IMG_18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038" y="1196752"/>
            <a:ext cx="167418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Sveta\Desktop\102APPLE\IMG_24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0121" y="1178739"/>
            <a:ext cx="167418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Sveta\Desktop\102APPLE\IMG_21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51932"/>
            <a:ext cx="1686353" cy="224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93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2999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F43DC3"/>
                </a:solidFill>
                <a:effectLst/>
                <a:latin typeface="Times New Roman"/>
                <a:ea typeface="Times New Roman"/>
                <a:cs typeface="Times New Roman"/>
              </a:rPr>
              <a:t>Подведение итогов.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Предметная среда нашей группы позволяет решить конкретные образовательные задачи, вовлечь детей в процесс познания, развивая их любознательность, творчество, коммуникативные способности. Все групповое пространство распределено на развивающие Центры, которые доступны детям: игрушки, дидактический материал, игры .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708" y="3483850"/>
            <a:ext cx="5256584" cy="313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0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2538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F43DC3"/>
                </a:solidFill>
                <a:latin typeface="Times New Roman"/>
                <a:ea typeface="Times New Roman"/>
                <a:cs typeface="Times New Roman"/>
              </a:rPr>
              <a:t>Игра с родителями «А у нас»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Уважаемые родители, мы хотели, чтобы вы тоже похвастались и сказали, что произошло нового с вашим малышом на ваш взгляд, чему он научился, чем вас удивил и порадовал, а может и напугал. Родители по очереди передают флажок и «хвастаются» каким-либо качеством, умением, способностью своего ребенка, которое у него появилось в этом году.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1740" y="2819667"/>
            <a:ext cx="4680520" cy="367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5242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9694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Хотим 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вам выразить благодарность за помощь и сотрудничество в течение года. 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Надеемся что вы 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порадовались за малышей, увидели результаты и их маленькие достижения. 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27388"/>
            <a:ext cx="7515152" cy="237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20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320" y="2996952"/>
            <a:ext cx="359727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645" y="1772816"/>
            <a:ext cx="8229600" cy="12527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3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682" y="211262"/>
            <a:ext cx="3685261" cy="244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8206"/>
            <a:ext cx="2433463" cy="206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05522"/>
            <a:ext cx="2480643" cy="158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3953" y="692696"/>
            <a:ext cx="3101998" cy="184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680" y="2727249"/>
            <a:ext cx="270033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271" y="4941168"/>
            <a:ext cx="50053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14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2286471" cy="117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29950"/>
            <a:ext cx="1728192" cy="135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79207"/>
            <a:ext cx="1619201" cy="153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7309" y="1302832"/>
            <a:ext cx="2168947" cy="128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3352" y="4908773"/>
            <a:ext cx="1336971" cy="122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338" y="2970319"/>
            <a:ext cx="16891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60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24936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В течение дня играем в подвижные игры, проводим физкультминутки, уделяем внимание пальчиковой гимнастике. Очень любят наши малыши играть в игры, где их кто-то догоняет «Догоню-догоню», «У медведя во бору», «Лохматый пес» и др.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0" r="26644"/>
          <a:stretch/>
        </p:blipFill>
        <p:spPr bwMode="auto">
          <a:xfrm rot="5400000">
            <a:off x="788301" y="2324863"/>
            <a:ext cx="3328011" cy="368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60663"/>
            <a:ext cx="2520280" cy="3361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46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Sveta\Desktop\102APPLE\IMG_24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7" t="27239" b="25086"/>
          <a:stretch/>
        </p:blipFill>
        <p:spPr bwMode="auto">
          <a:xfrm>
            <a:off x="4588350" y="849148"/>
            <a:ext cx="3954349" cy="269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Sveta\Desktop\102APPLE\IMG_2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84" r="24607" b="18754"/>
          <a:stretch/>
        </p:blipFill>
        <p:spPr bwMode="auto">
          <a:xfrm>
            <a:off x="755576" y="836712"/>
            <a:ext cx="2545579" cy="270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5045" y="3789040"/>
            <a:ext cx="4320480" cy="315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989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278" y="302455"/>
            <a:ext cx="835292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А еще мы любим отмечать дни рождения, имениннику мы обязательно водим «Каравай».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559371" cy="2669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4588"/>
            <a:ext cx="3558013" cy="266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0537" y="1185132"/>
            <a:ext cx="3567887" cy="267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2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Проводим оздоровительную работу перед сном (</a:t>
            </a:r>
            <a:r>
              <a:rPr lang="ru-RU" sz="2400" dirty="0" err="1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босохождение</a:t>
            </a:r>
            <a:r>
              <a:rPr lang="ru-RU" sz="24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, воздушные ванны, согласно температурному режиму. Ходьба по массажным дорожкам с пуговицами, узелками, резиновыми </a:t>
            </a:r>
            <a:r>
              <a:rPr lang="ru-RU" sz="2400" dirty="0" err="1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следиками</a:t>
            </a:r>
            <a:r>
              <a:rPr lang="ru-RU" sz="24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 для профилактики плоскостопия).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5" name="Picture 3" descr="C:\Users\Sveta\Desktop\102APPLE\IMG_25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67" r="4041"/>
          <a:stretch/>
        </p:blipFill>
        <p:spPr bwMode="auto">
          <a:xfrm>
            <a:off x="971600" y="2780928"/>
            <a:ext cx="2986053" cy="337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veta\Desktop\102APPLE\IMG_25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0" t="15825" b="8660"/>
          <a:stretch/>
        </p:blipFill>
        <p:spPr bwMode="auto">
          <a:xfrm>
            <a:off x="5220072" y="2506654"/>
            <a:ext cx="2428026" cy="383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35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208912" cy="2710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На конец года стоит отметить, что дети физически развиваются, с желанием двигаются, им интересно выполнять разнообразные физические упражнения, они научились выполнять действия с физкультурными пособиями. В соответствии с возрастными возможностями у них развивается координация движений, способны быстро реагировать на сигналы, переключаться с одного движения на другое. Научились выполнять задания и с большим желанием вступают в игровые действия.</a:t>
            </a:r>
            <a:endParaRPr lang="ru-RU" sz="2000" dirty="0" smtClean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36" b="3289"/>
          <a:stretch/>
        </p:blipFill>
        <p:spPr bwMode="auto">
          <a:xfrm>
            <a:off x="6084168" y="4296809"/>
            <a:ext cx="2809004" cy="1941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34"/>
          <a:stretch/>
        </p:blipFill>
        <p:spPr bwMode="auto">
          <a:xfrm>
            <a:off x="2339752" y="4319403"/>
            <a:ext cx="1648616" cy="188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45" r="14770" b="22327"/>
          <a:stretch/>
        </p:blipFill>
        <p:spPr bwMode="auto">
          <a:xfrm rot="5400000">
            <a:off x="4092001" y="3261602"/>
            <a:ext cx="1824093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78"/>
          <a:stretch/>
        </p:blipFill>
        <p:spPr bwMode="auto">
          <a:xfrm rot="5400000">
            <a:off x="248068" y="3046723"/>
            <a:ext cx="1879111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93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352928" cy="2886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Культурно-гигиенические навыки</a:t>
            </a:r>
            <a:endParaRPr lang="ru-RU" sz="2400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В течение года сформировали у детей простейшие культурно-гигиенические навыки.</a:t>
            </a:r>
            <a:endParaRPr lang="ru-RU" sz="2000" dirty="0" smtClean="0">
              <a:effectLst/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Во время умывания дети учились самостоятельно мыть руки: намыливать их мылом, смывать, отжимать, делая замочек и вытираться полотенцем, а также пользоваться носовым платком. Все дети знают свое полотенце, вытирают руки и лицо развернутым полотенцем.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 descr="C:\Users\Sveta\Desktop\102APPLE\IMG_25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72" t="14330"/>
          <a:stretch/>
        </p:blipFill>
        <p:spPr bwMode="auto">
          <a:xfrm>
            <a:off x="251520" y="3263878"/>
            <a:ext cx="1932856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veta\Desktop\102APPLE\IMG_25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57" t="13832"/>
          <a:stretch/>
        </p:blipFill>
        <p:spPr bwMode="auto">
          <a:xfrm>
            <a:off x="4967048" y="3263878"/>
            <a:ext cx="1570850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veta\Desktop\102APPLE\IMG_25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95" t="11216" r="13292" b="19252"/>
          <a:stretch/>
        </p:blipFill>
        <p:spPr bwMode="auto">
          <a:xfrm>
            <a:off x="6732239" y="3264274"/>
            <a:ext cx="2215701" cy="263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veta\Desktop\102APPLE\IMG_25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14" r="10125"/>
          <a:stretch/>
        </p:blipFill>
        <p:spPr bwMode="auto">
          <a:xfrm>
            <a:off x="2339752" y="3252806"/>
            <a:ext cx="2459046" cy="264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85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24936" cy="216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  <a:cs typeface="Times New Roman"/>
              </a:rPr>
              <a:t>Во время приема пищи дети держат ложку (в нашем возрасте можно и в кулачке) приучаем их кушать аккуратно (правда не всегда получается) пользоваться салфеткой и благодарить после еды.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Выполняют просьбы. Приучаем их к уборке игрушек (здесь больше подходят индивидуальные задания).</a:t>
            </a:r>
            <a:endParaRPr lang="ru-RU" sz="2000" dirty="0">
              <a:solidFill>
                <a:prstClr val="black"/>
              </a:solidFill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C:\Users\Sveta\Desktop\102APPLE\IMG_25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27" t="15467" b="25527"/>
          <a:stretch/>
        </p:blipFill>
        <p:spPr bwMode="auto">
          <a:xfrm>
            <a:off x="611560" y="2899830"/>
            <a:ext cx="2533953" cy="280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veta\Desktop\102APPLE\IMG_25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86" t="24922" r="11454" b="40561"/>
          <a:stretch/>
        </p:blipFill>
        <p:spPr bwMode="auto">
          <a:xfrm>
            <a:off x="3995936" y="1868956"/>
            <a:ext cx="3077748" cy="214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veta\Desktop\102APPLE\IMG_25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17" t="20301" r="11646" b="45380"/>
          <a:stretch/>
        </p:blipFill>
        <p:spPr bwMode="auto">
          <a:xfrm>
            <a:off x="5364088" y="4221088"/>
            <a:ext cx="3054394" cy="233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325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816</Words>
  <Application>Microsoft Office PowerPoint</Application>
  <PresentationFormat>Экран (4:3)</PresentationFormat>
  <Paragraphs>34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Волна</vt:lpstr>
      <vt:lpstr>1_Волна</vt:lpstr>
      <vt:lpstr>Для родителей «Вот и стали мы взрослей…»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Спасибо за внимание!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DOU6</cp:lastModifiedBy>
  <cp:revision>31</cp:revision>
  <dcterms:created xsi:type="dcterms:W3CDTF">2022-05-10T20:25:43Z</dcterms:created>
  <dcterms:modified xsi:type="dcterms:W3CDTF">2022-11-09T15:02:42Z</dcterms:modified>
</cp:coreProperties>
</file>